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"/>
  </p:notesMasterIdLst>
  <p:sldIdLst>
    <p:sldId id="262" r:id="rId2"/>
    <p:sldId id="257" r:id="rId3"/>
    <p:sldId id="267" r:id="rId4"/>
    <p:sldId id="261" r:id="rId5"/>
    <p:sldId id="268" r:id="rId6"/>
    <p:sldId id="269" r:id="rId7"/>
  </p:sldIdLst>
  <p:sldSz cx="12192000" cy="6858000"/>
  <p:notesSz cx="6858000" cy="9144000"/>
  <p:embeddedFontLst>
    <p:embeddedFont>
      <p:font typeface="Comic Sans MS" panose="030F0702030302020204" pitchFamily="66" charset="0"/>
      <p:regular r:id="rId9"/>
      <p:bold r:id="rId10"/>
      <p:italic r:id="rId11"/>
      <p:boldItalic r:id="rId12"/>
    </p:embeddedFont>
    <p:embeddedFont>
      <p:font typeface="Franklin Gothic" panose="020B0604020202020204" charset="0"/>
      <p:bold r:id="rId13"/>
    </p:embeddedFont>
    <p:embeddedFont>
      <p:font typeface="Libre Franklin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i1sBDdHb2XsYteFNPHBFMUQvu/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EFF"/>
    <a:srgbClr val="FF0000"/>
    <a:srgbClr val="DBF8F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8" Type="http://customschemas.google.com/relationships/presentationmetadata" Target="metadata"/><Relationship Id="rId10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588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447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7158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621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sz="60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7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7"/>
          <p:cNvSpPr txBox="1">
            <a:spLocks noGrp="1"/>
          </p:cNvSpPr>
          <p:nvPr>
            <p:ph type="body" idx="1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" name="Google Shape;22;p7"/>
          <p:cNvCxnSpPr/>
          <p:nvPr/>
        </p:nvCxnSpPr>
        <p:spPr>
          <a:xfrm>
            <a:off x="5839833" y="578434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">
  <p:cSld name="2 Col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7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65" name="Google Shape;165;p17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9" name="Google Shape;169;p1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17"/>
          <p:cNvSpPr txBox="1"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2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body" idx="3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4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4" name="Google Shape;174;p17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5" name="Google Shape;175;p17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">
  <p:cSld name="3 col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80" name="Google Shape;180;p1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5" name="Google Shape;185;p18"/>
          <p:cNvSpPr txBox="1"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body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body" idx="3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body" idx="4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5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body" idx="6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1" name="Google Shape;191;p18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2" name="Google Shape;192;p18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 b="0" i="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2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0" name="Google Shape;200;p19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1" name="Google Shape;201;p19"/>
          <p:cNvSpPr>
            <a:spLocks noGrp="1"/>
          </p:cNvSpPr>
          <p:nvPr>
            <p:ph type="pic" idx="3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2" name="Google Shape;202;p1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203" name="Google Shape;203;p1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Introductio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8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8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8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8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8"/>
          <p:cNvSpPr>
            <a:spLocks noGrp="1"/>
          </p:cNvSpPr>
          <p:nvPr>
            <p:ph type="pic" idx="2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0" name="Google Shape;30;p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" name="Google Shape;31;p8"/>
          <p:cNvSpPr txBox="1">
            <a:spLocks noGrp="1"/>
          </p:cNvSpPr>
          <p:nvPr>
            <p:ph type="body" idx="1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">
  <p:cSld name="Summary 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" name="Google Shape;37;p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40" name="Google Shape;40;p9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1" name="Google Shape;41;p9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5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6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7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8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9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3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0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7" name="Google Shape;57;p10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0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0" name="Google Shape;60;p10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1" name="Google Shape;61;p10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10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0"/>
          <p:cNvSpPr txBox="1">
            <a:spLocks noGrp="1"/>
          </p:cNvSpPr>
          <p:nvPr>
            <p:ph type="body" idx="3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4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9" name="Google Shape;69;p10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0" name="Google Shape;70;p10"/>
          <p:cNvSpPr txBox="1">
            <a:spLocks noGrp="1"/>
          </p:cNvSpPr>
          <p:nvPr>
            <p:ph type="body" idx="5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6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2" name="Google Shape;72;p10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" name="Google Shape;73;p10"/>
          <p:cNvSpPr txBox="1">
            <a:spLocks noGrp="1"/>
          </p:cNvSpPr>
          <p:nvPr>
            <p:ph type="body" idx="7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8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" name="Google Shape;76;p10"/>
          <p:cNvSpPr txBox="1">
            <a:spLocks noGrp="1"/>
          </p:cNvSpPr>
          <p:nvPr>
            <p:ph type="body" idx="9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3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 b="0" i="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reak">
  <p:cSld name="Break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sz="4100" b="1" i="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4" name="Google Shape;84;p11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w="1016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85" name="Google Shape;85;p11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86" name="Google Shape;86;p11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11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rt">
  <p:cSld name="Chart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>
            <a:spLocks noGrp="1"/>
          </p:cNvSpPr>
          <p:nvPr>
            <p:ph type="chart" idx="2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sz="28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4" name="Google Shape;104;p14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9" name="Google Shape;109;p14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0" name="Google Shape;110;p14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5"/>
          <p:cNvGrpSpPr/>
          <p:nvPr/>
        </p:nvGrpSpPr>
        <p:grpSpPr>
          <a:xfrm rot="5400000" flipH="1">
            <a:off x="0" y="3900132"/>
            <a:ext cx="2959226" cy="2959226"/>
            <a:chOff x="0" y="12289"/>
            <a:chExt cx="3550" cy="3551"/>
          </a:xfrm>
        </p:grpSpPr>
        <p:sp>
          <p:nvSpPr>
            <p:cNvPr id="115" name="Google Shape;115;p15"/>
            <p:cNvSpPr/>
            <p:nvPr/>
          </p:nvSpPr>
          <p:spPr>
            <a:xfrm>
              <a:off x="0" y="12289"/>
              <a:ext cx="1789" cy="2386"/>
            </a:xfrm>
            <a:custGeom>
              <a:avLst/>
              <a:gdLst/>
              <a:ahLst/>
              <a:cxnLst/>
              <a:rect l="l" t="t" r="r" b="b"/>
              <a:pathLst>
                <a:path w="1789" h="2386" extrusionOk="0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0" y="14678"/>
              <a:ext cx="1162" cy="1162"/>
            </a:xfrm>
            <a:custGeom>
              <a:avLst/>
              <a:gdLst/>
              <a:ahLst/>
              <a:cxnLst/>
              <a:rect l="l" t="t" r="r" b="b"/>
              <a:pathLst>
                <a:path w="1162" h="1162" extrusionOk="0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1221" y="14675"/>
              <a:ext cx="2329" cy="1165"/>
            </a:xfrm>
            <a:custGeom>
              <a:avLst/>
              <a:gdLst/>
              <a:ahLst/>
              <a:cxnLst/>
              <a:rect l="l" t="t" r="r" b="b"/>
              <a:pathLst>
                <a:path w="2329" h="1165" extrusionOk="0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18" name="Google Shape;118;p15"/>
          <p:cNvSpPr>
            <a:spLocks noGrp="1"/>
          </p:cNvSpPr>
          <p:nvPr>
            <p:ph type="pic" idx="2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0" name="Google Shape;120;p15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w="1016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" name="Google Shape;121;p15"/>
          <p:cNvSpPr>
            <a:spLocks noGrp="1"/>
          </p:cNvSpPr>
          <p:nvPr>
            <p:ph type="pic" idx="3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4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body" idx="5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6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7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8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body" idx="9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3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31" name="Google Shape;131;p15"/>
            <p:cNvSpPr/>
            <p:nvPr/>
          </p:nvSpPr>
          <p:spPr>
            <a:xfrm>
              <a:off x="5612972" y="1"/>
              <a:ext cx="4408998" cy="3672246"/>
            </a:xfrm>
            <a:custGeom>
              <a:avLst/>
              <a:gdLst/>
              <a:ahLst/>
              <a:cxnLst/>
              <a:rect l="l" t="t" r="r" b="b"/>
              <a:pathLst>
                <a:path w="3578" h="2980" extrusionOk="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6341233" y="1463970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8555590" y="1"/>
              <a:ext cx="1457754" cy="729520"/>
            </a:xfrm>
            <a:custGeom>
              <a:avLst/>
              <a:gdLst/>
              <a:ahLst/>
              <a:cxnLst/>
              <a:rect l="l" t="t" r="r" b="b"/>
              <a:pathLst>
                <a:path w="1183" h="592" extrusionOk="0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7076887" y="728289"/>
              <a:ext cx="2208196" cy="2208277"/>
            </a:xfrm>
            <a:custGeom>
              <a:avLst/>
              <a:gdLst/>
              <a:ahLst/>
              <a:cxnLst/>
              <a:rect l="l" t="t" r="r" b="b"/>
              <a:pathLst>
                <a:path w="1792" h="1792" extrusionOk="0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9285083" y="728289"/>
              <a:ext cx="2943850" cy="2943958"/>
            </a:xfrm>
            <a:custGeom>
              <a:avLst/>
              <a:gdLst/>
              <a:ahLst/>
              <a:cxnLst/>
              <a:rect l="l" t="t" r="r" b="b"/>
              <a:pathLst>
                <a:path w="2389" h="2389" extrusionOk="0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36" name="Google Shape;136;p15"/>
          <p:cNvSpPr>
            <a:spLocks noGrp="1"/>
          </p:cNvSpPr>
          <p:nvPr>
            <p:ph type="pic" idx="14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15"/>
          <p:cNvSpPr>
            <a:spLocks noGrp="1"/>
          </p:cNvSpPr>
          <p:nvPr>
            <p:ph type="pic" idx="15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">
  <p:cSld name="Timeline "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16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3" name="Google Shape;143;p16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4" name="Google Shape;144;p16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6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w="165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16"/>
          <p:cNvSpPr txBox="1"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2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3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body" idx="4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7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0" i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8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0" i="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5" name="Google Shape;155;p16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w="1651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" name="Google Shape;156;p16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7" name="Google Shape;157;p16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9" name="Google Shape;159;p16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0" name="Google Shape;160;p1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sz="4400" b="1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gif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openxmlformats.org/officeDocument/2006/relationships/image" Target="../media/image10.png"/><Relationship Id="rId1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microsoft.com/office/2007/relationships/hdphoto" Target="../media/hdphoto4.wdp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26.png"/><Relationship Id="rId4" Type="http://schemas.openxmlformats.org/officeDocument/2006/relationships/video" Target="../media/media2.mp4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128E78-5F81-2802-7716-C8ECCA40E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2E92D-E6D0-BDCA-72C3-5900B676204D}"/>
              </a:ext>
            </a:extLst>
          </p:cNvPr>
          <p:cNvSpPr/>
          <p:nvPr/>
        </p:nvSpPr>
        <p:spPr>
          <a:xfrm>
            <a:off x="169682" y="160255"/>
            <a:ext cx="11840066" cy="653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0" name="Picture 6" descr="Drone in Motion by Muhammad Toqeer on Dribbble">
            <a:extLst>
              <a:ext uri="{FF2B5EF4-FFF2-40B4-BE49-F238E27FC236}">
                <a16:creationId xmlns:a16="http://schemas.microsoft.com/office/drawing/2014/main" id="{1D9C27BE-6364-F0BD-8D02-3C900E3AB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933" y="450919"/>
            <a:ext cx="1658006" cy="124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artoon Chain Images – Browse 31,323 Stock Photos, Vectors, and Video |  Adobe Stock">
            <a:extLst>
              <a:ext uri="{FF2B5EF4-FFF2-40B4-BE49-F238E27FC236}">
                <a16:creationId xmlns:a16="http://schemas.microsoft.com/office/drawing/2014/main" id="{5EAF0959-80B7-A12D-C86C-1BA1E86F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43158">
            <a:off x="6242919" y="2395182"/>
            <a:ext cx="960925" cy="8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Drone in Motion by Muhammad Toqeer on Dribbble">
            <a:extLst>
              <a:ext uri="{FF2B5EF4-FFF2-40B4-BE49-F238E27FC236}">
                <a16:creationId xmlns:a16="http://schemas.microsoft.com/office/drawing/2014/main" id="{317F9F37-1D6E-A89C-3878-26CCCCC5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325" y="351861"/>
            <a:ext cx="1842452" cy="138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artoon Chain Images – Browse 31,323 Stock Photos, Vectors, and Video |  Adobe Stock">
            <a:extLst>
              <a:ext uri="{FF2B5EF4-FFF2-40B4-BE49-F238E27FC236}">
                <a16:creationId xmlns:a16="http://schemas.microsoft.com/office/drawing/2014/main" id="{3D058646-EFD9-412D-48D1-4CF445E6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27701">
            <a:off x="10166044" y="2425033"/>
            <a:ext cx="960925" cy="834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est Engineering College in Hyderabad | EAMCET CODE: KMIT">
            <a:extLst>
              <a:ext uri="{FF2B5EF4-FFF2-40B4-BE49-F238E27FC236}">
                <a16:creationId xmlns:a16="http://schemas.microsoft.com/office/drawing/2014/main" id="{99650C56-1BDD-E131-D68C-EBB51D464D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98" t="18007" r="26391" b="12302"/>
          <a:stretch/>
        </p:blipFill>
        <p:spPr bwMode="auto">
          <a:xfrm>
            <a:off x="10755982" y="233562"/>
            <a:ext cx="1154893" cy="73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4A2D45-947F-0D5D-CA24-7A4B8972C5FC}"/>
              </a:ext>
            </a:extLst>
          </p:cNvPr>
          <p:cNvSpPr/>
          <p:nvPr/>
        </p:nvSpPr>
        <p:spPr>
          <a:xfrm>
            <a:off x="2366128" y="1403700"/>
            <a:ext cx="8795207" cy="1569660"/>
          </a:xfrm>
          <a:prstGeom prst="rect">
            <a:avLst/>
          </a:prstGeom>
          <a:solidFill>
            <a:schemeClr val="accent5">
              <a:lumMod val="75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Display" panose="020B0004020202020204" pitchFamily="34" charset="0"/>
              </a:rPr>
              <a:t>Problem Statement</a:t>
            </a:r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Display" panose="020B0004020202020204" pitchFamily="34" charset="0"/>
              </a:rPr>
              <a:t> : Drone Setup to establish Long Range High Speed Line of Sight Wireless Communication System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A2B00C-E206-346B-36B8-EE724AE37B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680" y="3025654"/>
            <a:ext cx="2947529" cy="34700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71471E7-734B-7E87-5C7E-586D4268775D}"/>
              </a:ext>
            </a:extLst>
          </p:cNvPr>
          <p:cNvSpPr/>
          <p:nvPr/>
        </p:nvSpPr>
        <p:spPr>
          <a:xfrm>
            <a:off x="6518115" y="3310434"/>
            <a:ext cx="4421171" cy="461665"/>
          </a:xfrm>
          <a:prstGeom prst="rect">
            <a:avLst/>
          </a:prstGeom>
          <a:solidFill>
            <a:schemeClr val="accent3">
              <a:lumMod val="50000"/>
            </a:schemeClr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olSlan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ptos Display" panose="020B0004020202020204" pitchFamily="34" charset="0"/>
              </a:rPr>
              <a:t>Nagendra Kamesh M S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14B85C0-D221-9DE7-C7CF-AC027866690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9" name="Google Shape;219;p2"/>
          <p:cNvSpPr txBox="1">
            <a:spLocks noGrp="1"/>
          </p:cNvSpPr>
          <p:nvPr>
            <p:ph type="sldNum" idx="12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5EB32F-A4A0-CDCF-AEC4-CAD44D5D7615}"/>
              </a:ext>
            </a:extLst>
          </p:cNvPr>
          <p:cNvSpPr/>
          <p:nvPr/>
        </p:nvSpPr>
        <p:spPr>
          <a:xfrm>
            <a:off x="509045" y="1725105"/>
            <a:ext cx="2328421" cy="405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D0C055-1315-AD22-B933-94458D5650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638" r="7477"/>
          <a:stretch/>
        </p:blipFill>
        <p:spPr>
          <a:xfrm>
            <a:off x="-322634" y="-320334"/>
            <a:ext cx="5817829" cy="780766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CEA221-A743-0443-3918-D4537B0578F2}"/>
              </a:ext>
            </a:extLst>
          </p:cNvPr>
          <p:cNvSpPr/>
          <p:nvPr/>
        </p:nvSpPr>
        <p:spPr>
          <a:xfrm>
            <a:off x="62768" y="30191"/>
            <a:ext cx="174118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u="sng" cap="none" spc="0" dirty="0">
                <a:ln w="0"/>
                <a:solidFill>
                  <a:schemeClr val="tx1"/>
                </a:solidFill>
                <a:effectLst>
                  <a:glow rad="228600">
                    <a:schemeClr val="accent2">
                      <a:lumMod val="60000"/>
                      <a:lumOff val="40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Overview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9BE132-99B3-AD53-08C5-CFD70997B60A}"/>
              </a:ext>
            </a:extLst>
          </p:cNvPr>
          <p:cNvSpPr/>
          <p:nvPr/>
        </p:nvSpPr>
        <p:spPr>
          <a:xfrm>
            <a:off x="102754" y="675950"/>
            <a:ext cx="4974011" cy="5847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An </a:t>
            </a:r>
            <a:r>
              <a: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independent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private </a:t>
            </a:r>
            <a:r>
              <a: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point-to-point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Line of Sight wireless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network connection is established between </a:t>
            </a:r>
            <a:r>
              <a: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two drones 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which are distantly located (Long Range). Through this connection, the signals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or 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data can be sent/exchanged between two parties (which requires </a:t>
            </a:r>
            <a:r>
              <a: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no internet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or </a:t>
            </a:r>
            <a:r>
              <a: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cellular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connection) with </a:t>
            </a:r>
            <a:r>
              <a: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high speed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. </a:t>
            </a:r>
          </a:p>
          <a:p>
            <a:pPr algn="just"/>
            <a:endParaRPr lang="en-US" sz="7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sym typeface="Wingdings" panose="05000000000000000000" pitchFamily="2" charset="2"/>
              </a:rPr>
              <a:t> In o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ur product, we focused on developing </a:t>
            </a:r>
            <a:r>
              <a: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real-time video communication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system utilizing that network connection.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A web interface is developed for real-time </a:t>
            </a:r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Drone control and Analysis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. Another web interface is developed to establish the </a:t>
            </a:r>
            <a:r>
              <a:rPr lang="en-US" sz="18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video communication</a:t>
            </a:r>
            <a:r>
              <a:rPr lang="en-US" sz="18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. </a:t>
            </a:r>
            <a:endParaRPr lang="en-US" sz="1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endParaRPr lang="en-US" sz="7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  <a:p>
            <a:pPr algn="just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This system is helpful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for </a:t>
            </a:r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two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military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or </a:t>
            </a:r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rescue groups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especially in </a:t>
            </a:r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war torn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or </a:t>
            </a:r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disaster prone 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areas to establish a video communication where there is </a:t>
            </a:r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no other scope of communication</a:t>
            </a:r>
            <a:r>
              <a:rPr lang="en-US" sz="1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.</a:t>
            </a:r>
            <a:endParaRPr lang="en-US" sz="1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3909BC8-CB5F-B98A-7EB7-CDBE2F4F3D7A}"/>
              </a:ext>
            </a:extLst>
          </p:cNvPr>
          <p:cNvSpPr/>
          <p:nvPr/>
        </p:nvSpPr>
        <p:spPr>
          <a:xfrm>
            <a:off x="5582491" y="4728309"/>
            <a:ext cx="6447915" cy="18724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AutoShape 2" descr="Leading Flutter Agency | Very Good Ventures">
            <a:extLst>
              <a:ext uri="{FF2B5EF4-FFF2-40B4-BE49-F238E27FC236}">
                <a16:creationId xmlns:a16="http://schemas.microsoft.com/office/drawing/2014/main" id="{AF67049F-06B9-E174-6EE3-17FD934127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54340" y="52468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1" name="Picture 6" descr="What is Python Coding?">
            <a:extLst>
              <a:ext uri="{FF2B5EF4-FFF2-40B4-BE49-F238E27FC236}">
                <a16:creationId xmlns:a16="http://schemas.microsoft.com/office/drawing/2014/main" id="{FBEA608A-679A-C70A-61CC-91B65741F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076" y="6160064"/>
            <a:ext cx="330944" cy="330944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E798B1-7957-8BFD-6C95-A4E5E703C1DE}"/>
              </a:ext>
            </a:extLst>
          </p:cNvPr>
          <p:cNvSpPr/>
          <p:nvPr/>
        </p:nvSpPr>
        <p:spPr>
          <a:xfrm rot="5400000">
            <a:off x="9135166" y="3215517"/>
            <a:ext cx="62573" cy="5328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: Rounded Corners 204">
            <a:extLst>
              <a:ext uri="{FF2B5EF4-FFF2-40B4-BE49-F238E27FC236}">
                <a16:creationId xmlns:a16="http://schemas.microsoft.com/office/drawing/2014/main" id="{35B0CE04-6D3A-1B09-61C7-B7547B3905D6}"/>
              </a:ext>
            </a:extLst>
          </p:cNvPr>
          <p:cNvSpPr/>
          <p:nvPr/>
        </p:nvSpPr>
        <p:spPr>
          <a:xfrm rot="16200000">
            <a:off x="6877445" y="5890675"/>
            <a:ext cx="468000" cy="36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DA6DDA20-4F75-1BAE-D591-56DB191D7713}"/>
              </a:ext>
            </a:extLst>
          </p:cNvPr>
          <p:cNvSpPr/>
          <p:nvPr/>
        </p:nvSpPr>
        <p:spPr>
          <a:xfrm rot="16200000">
            <a:off x="7634040" y="5890551"/>
            <a:ext cx="468000" cy="36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057B1E-1C01-7338-0B2F-AAACCF6B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931" y="5361654"/>
            <a:ext cx="304800" cy="29447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107950" dist="12700" dir="5400000" algn="ctr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0" name="Rectangle 229">
            <a:extLst>
              <a:ext uri="{FF2B5EF4-FFF2-40B4-BE49-F238E27FC236}">
                <a16:creationId xmlns:a16="http://schemas.microsoft.com/office/drawing/2014/main" id="{54ECC7A6-B6E1-D93B-E047-929E7123AF8A}"/>
              </a:ext>
            </a:extLst>
          </p:cNvPr>
          <p:cNvSpPr/>
          <p:nvPr/>
        </p:nvSpPr>
        <p:spPr>
          <a:xfrm>
            <a:off x="6722428" y="5361654"/>
            <a:ext cx="79060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6B05923-A44A-4E14-2063-21F7A51DB9A5}"/>
              </a:ext>
            </a:extLst>
          </p:cNvPr>
          <p:cNvSpPr/>
          <p:nvPr/>
        </p:nvSpPr>
        <p:spPr>
          <a:xfrm>
            <a:off x="7360248" y="6164377"/>
            <a:ext cx="109036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JavaScript</a:t>
            </a:r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B0F80E38-F946-0739-E602-5AEC2CB12AE6}"/>
              </a:ext>
            </a:extLst>
          </p:cNvPr>
          <p:cNvSpPr/>
          <p:nvPr/>
        </p:nvSpPr>
        <p:spPr>
          <a:xfrm rot="16200000">
            <a:off x="8406159" y="5911097"/>
            <a:ext cx="468000" cy="36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What is WebRTC and is it safe? | Wildix">
            <a:extLst>
              <a:ext uri="{FF2B5EF4-FFF2-40B4-BE49-F238E27FC236}">
                <a16:creationId xmlns:a16="http://schemas.microsoft.com/office/drawing/2014/main" id="{693AA58D-70C3-B3BE-6A2D-AD9C1C13A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758" y="6131419"/>
            <a:ext cx="300640" cy="35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4" name="Rectangle 233">
            <a:extLst>
              <a:ext uri="{FF2B5EF4-FFF2-40B4-BE49-F238E27FC236}">
                <a16:creationId xmlns:a16="http://schemas.microsoft.com/office/drawing/2014/main" id="{B5F9FD72-8F8F-6CB5-EA50-FF8BEE3ED8B6}"/>
              </a:ext>
            </a:extLst>
          </p:cNvPr>
          <p:cNvSpPr/>
          <p:nvPr/>
        </p:nvSpPr>
        <p:spPr>
          <a:xfrm>
            <a:off x="8182566" y="5381934"/>
            <a:ext cx="93166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WebRTC</a:t>
            </a: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72E9D526-3112-2CED-4576-DF2A0503F5D7}"/>
              </a:ext>
            </a:extLst>
          </p:cNvPr>
          <p:cNvSpPr/>
          <p:nvPr/>
        </p:nvSpPr>
        <p:spPr>
          <a:xfrm>
            <a:off x="7026245" y="5800786"/>
            <a:ext cx="180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C99E7883-7690-0EBC-E62B-4829211CBAB2}"/>
              </a:ext>
            </a:extLst>
          </p:cNvPr>
          <p:cNvSpPr/>
          <p:nvPr/>
        </p:nvSpPr>
        <p:spPr>
          <a:xfrm>
            <a:off x="7779586" y="5799873"/>
            <a:ext cx="180000" cy="144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BA4A9F54-249D-4CF0-B9EA-A97C5EEA5C3C}"/>
              </a:ext>
            </a:extLst>
          </p:cNvPr>
          <p:cNvSpPr/>
          <p:nvPr/>
        </p:nvSpPr>
        <p:spPr>
          <a:xfrm>
            <a:off x="8550159" y="5798638"/>
            <a:ext cx="180000" cy="144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91782680-3014-C0E1-BB51-0166B71ED01D}"/>
              </a:ext>
            </a:extLst>
          </p:cNvPr>
          <p:cNvSpPr/>
          <p:nvPr/>
        </p:nvSpPr>
        <p:spPr>
          <a:xfrm rot="16200000">
            <a:off x="9153325" y="5901548"/>
            <a:ext cx="468000" cy="36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39" name="Picture 238">
            <a:extLst>
              <a:ext uri="{FF2B5EF4-FFF2-40B4-BE49-F238E27FC236}">
                <a16:creationId xmlns:a16="http://schemas.microsoft.com/office/drawing/2014/main" id="{D04FF2DF-D1D2-BB2D-BE1F-C5389752E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8453" y="5355099"/>
            <a:ext cx="304800" cy="345084"/>
          </a:xfrm>
          <a:prstGeom prst="roundRect">
            <a:avLst>
              <a:gd name="adj" fmla="val 16667"/>
            </a:avLst>
          </a:prstGeom>
          <a:ln>
            <a:solidFill>
              <a:schemeClr val="tx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40" name="Rectangle 239">
            <a:extLst>
              <a:ext uri="{FF2B5EF4-FFF2-40B4-BE49-F238E27FC236}">
                <a16:creationId xmlns:a16="http://schemas.microsoft.com/office/drawing/2014/main" id="{CAF96B1D-0794-BE69-7193-FC13B7E29880}"/>
              </a:ext>
            </a:extLst>
          </p:cNvPr>
          <p:cNvSpPr/>
          <p:nvPr/>
        </p:nvSpPr>
        <p:spPr>
          <a:xfrm>
            <a:off x="9065963" y="6153929"/>
            <a:ext cx="64152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Flask</a:t>
            </a:r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3BF61A1A-4929-65A1-BBF4-72F951442434}"/>
              </a:ext>
            </a:extLst>
          </p:cNvPr>
          <p:cNvSpPr/>
          <p:nvPr/>
        </p:nvSpPr>
        <p:spPr>
          <a:xfrm>
            <a:off x="9290249" y="5811784"/>
            <a:ext cx="180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2" name="Rectangle: Rounded Corners 241">
            <a:extLst>
              <a:ext uri="{FF2B5EF4-FFF2-40B4-BE49-F238E27FC236}">
                <a16:creationId xmlns:a16="http://schemas.microsoft.com/office/drawing/2014/main" id="{EA11D72A-CA7F-8AF2-10AA-978BD231235A}"/>
              </a:ext>
            </a:extLst>
          </p:cNvPr>
          <p:cNvSpPr/>
          <p:nvPr/>
        </p:nvSpPr>
        <p:spPr>
          <a:xfrm rot="16200000">
            <a:off x="9821750" y="5931519"/>
            <a:ext cx="468000" cy="36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0" name="Picture 6" descr="React (software) - Wikipedia">
            <a:extLst>
              <a:ext uri="{FF2B5EF4-FFF2-40B4-BE49-F238E27FC236}">
                <a16:creationId xmlns:a16="http://schemas.microsoft.com/office/drawing/2014/main" id="{78F1CD3B-30CF-DB92-44E7-51DBFED21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250" y="6206452"/>
            <a:ext cx="380739" cy="33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BF6BFD25-9859-4DA9-130C-BF421EA98273}"/>
              </a:ext>
            </a:extLst>
          </p:cNvPr>
          <p:cNvSpPr/>
          <p:nvPr/>
        </p:nvSpPr>
        <p:spPr>
          <a:xfrm>
            <a:off x="9647524" y="5401377"/>
            <a:ext cx="870752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ReactJs</a:t>
            </a: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11EDE3F0-3184-119F-2E50-8BE15956B6DD}"/>
              </a:ext>
            </a:extLst>
          </p:cNvPr>
          <p:cNvSpPr/>
          <p:nvPr/>
        </p:nvSpPr>
        <p:spPr>
          <a:xfrm>
            <a:off x="9968177" y="5820295"/>
            <a:ext cx="180000" cy="14400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5" name="Rectangle: Rounded Corners 244">
            <a:extLst>
              <a:ext uri="{FF2B5EF4-FFF2-40B4-BE49-F238E27FC236}">
                <a16:creationId xmlns:a16="http://schemas.microsoft.com/office/drawing/2014/main" id="{C8D3CC59-380A-23E4-AA45-3904E7F5A6A6}"/>
              </a:ext>
            </a:extLst>
          </p:cNvPr>
          <p:cNvSpPr/>
          <p:nvPr/>
        </p:nvSpPr>
        <p:spPr>
          <a:xfrm rot="16200000">
            <a:off x="10484384" y="5874295"/>
            <a:ext cx="468000" cy="36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2" name="Picture 8" descr="DroneKit · GitHub">
            <a:extLst>
              <a:ext uri="{FF2B5EF4-FFF2-40B4-BE49-F238E27FC236}">
                <a16:creationId xmlns:a16="http://schemas.microsoft.com/office/drawing/2014/main" id="{3AB6F39A-1B5D-2B5F-25AF-BAA8FEF5D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0584211" y="5391682"/>
            <a:ext cx="283300" cy="2833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" name="Rectangle 245">
            <a:extLst>
              <a:ext uri="{FF2B5EF4-FFF2-40B4-BE49-F238E27FC236}">
                <a16:creationId xmlns:a16="http://schemas.microsoft.com/office/drawing/2014/main" id="{07E3AE78-4671-8F3D-86D9-E576F81EA06B}"/>
              </a:ext>
            </a:extLst>
          </p:cNvPr>
          <p:cNvSpPr/>
          <p:nvPr/>
        </p:nvSpPr>
        <p:spPr>
          <a:xfrm>
            <a:off x="10283136" y="6147665"/>
            <a:ext cx="94128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DroneKit</a:t>
            </a:r>
          </a:p>
        </p:txBody>
      </p:sp>
      <p:pic>
        <p:nvPicPr>
          <p:cNvPr id="1034" name="Picture 10" descr="MAVLink Micro Air Vehicle Protocol · GitHub">
            <a:extLst>
              <a:ext uri="{FF2B5EF4-FFF2-40B4-BE49-F238E27FC236}">
                <a16:creationId xmlns:a16="http://schemas.microsoft.com/office/drawing/2014/main" id="{CD261E2B-7B1B-DA1B-DBD3-E807BB57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482" y="6222754"/>
            <a:ext cx="378013" cy="37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7" name="Oval 246">
            <a:extLst>
              <a:ext uri="{FF2B5EF4-FFF2-40B4-BE49-F238E27FC236}">
                <a16:creationId xmlns:a16="http://schemas.microsoft.com/office/drawing/2014/main" id="{46691DB5-0555-17D0-BB09-6713A71CE327}"/>
              </a:ext>
            </a:extLst>
          </p:cNvPr>
          <p:cNvSpPr/>
          <p:nvPr/>
        </p:nvSpPr>
        <p:spPr>
          <a:xfrm>
            <a:off x="10625629" y="5819062"/>
            <a:ext cx="180000" cy="144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D999F4B2-3353-2D2C-6EED-36489CFCE8D2}"/>
              </a:ext>
            </a:extLst>
          </p:cNvPr>
          <p:cNvSpPr/>
          <p:nvPr/>
        </p:nvSpPr>
        <p:spPr>
          <a:xfrm rot="16200000">
            <a:off x="11209062" y="5933087"/>
            <a:ext cx="468000" cy="360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9630D5AF-689F-C579-91B9-0CA5C4BB4F4B}"/>
              </a:ext>
            </a:extLst>
          </p:cNvPr>
          <p:cNvSpPr/>
          <p:nvPr/>
        </p:nvSpPr>
        <p:spPr>
          <a:xfrm>
            <a:off x="10993704" y="5404519"/>
            <a:ext cx="8996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MavLink</a:t>
            </a:r>
          </a:p>
        </p:txBody>
      </p:sp>
      <p:sp>
        <p:nvSpPr>
          <p:cNvPr id="250" name="Left Brace 249">
            <a:extLst>
              <a:ext uri="{FF2B5EF4-FFF2-40B4-BE49-F238E27FC236}">
                <a16:creationId xmlns:a16="http://schemas.microsoft.com/office/drawing/2014/main" id="{4469118E-7A3A-B3B0-D1E2-810EA307259D}"/>
              </a:ext>
            </a:extLst>
          </p:cNvPr>
          <p:cNvSpPr/>
          <p:nvPr/>
        </p:nvSpPr>
        <p:spPr>
          <a:xfrm rot="5400000">
            <a:off x="7243301" y="4763498"/>
            <a:ext cx="270069" cy="82852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37770244-890C-8AFD-C203-E305C9C67CBA}"/>
              </a:ext>
            </a:extLst>
          </p:cNvPr>
          <p:cNvSpPr/>
          <p:nvPr/>
        </p:nvSpPr>
        <p:spPr>
          <a:xfrm>
            <a:off x="6839065" y="4731628"/>
            <a:ext cx="106952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Languages</a:t>
            </a:r>
          </a:p>
        </p:txBody>
      </p:sp>
      <p:sp>
        <p:nvSpPr>
          <p:cNvPr id="252" name="Left Brace 251">
            <a:extLst>
              <a:ext uri="{FF2B5EF4-FFF2-40B4-BE49-F238E27FC236}">
                <a16:creationId xmlns:a16="http://schemas.microsoft.com/office/drawing/2014/main" id="{8F7AD88E-2903-103D-8A13-20D64C4C0535}"/>
              </a:ext>
            </a:extLst>
          </p:cNvPr>
          <p:cNvSpPr/>
          <p:nvPr/>
        </p:nvSpPr>
        <p:spPr>
          <a:xfrm rot="5400000">
            <a:off x="9113954" y="4317561"/>
            <a:ext cx="240811" cy="1749653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6C42697A-E784-C443-1705-9F160197367B}"/>
              </a:ext>
            </a:extLst>
          </p:cNvPr>
          <p:cNvSpPr/>
          <p:nvPr/>
        </p:nvSpPr>
        <p:spPr>
          <a:xfrm>
            <a:off x="8408184" y="4752052"/>
            <a:ext cx="166744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 Technologies</a:t>
            </a:r>
          </a:p>
        </p:txBody>
      </p:sp>
      <p:sp>
        <p:nvSpPr>
          <p:cNvPr id="254" name="Left Brace 253">
            <a:extLst>
              <a:ext uri="{FF2B5EF4-FFF2-40B4-BE49-F238E27FC236}">
                <a16:creationId xmlns:a16="http://schemas.microsoft.com/office/drawing/2014/main" id="{77EA982E-1813-0D5B-1115-E7B7FF7DD8F6}"/>
              </a:ext>
            </a:extLst>
          </p:cNvPr>
          <p:cNvSpPr/>
          <p:nvPr/>
        </p:nvSpPr>
        <p:spPr>
          <a:xfrm rot="5400000">
            <a:off x="11028575" y="4692455"/>
            <a:ext cx="269566" cy="97111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D1DE4A2A-5370-361C-0957-E530A44093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6434" y="4916854"/>
            <a:ext cx="1225089" cy="1531351"/>
          </a:xfrm>
          <a:prstGeom prst="rect">
            <a:avLst/>
          </a:prstGeom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8E25AD16-D34B-1EC3-FD57-A06D10A4DD9A}"/>
              </a:ext>
            </a:extLst>
          </p:cNvPr>
          <p:cNvSpPr/>
          <p:nvPr/>
        </p:nvSpPr>
        <p:spPr>
          <a:xfrm>
            <a:off x="5573583" y="210098"/>
            <a:ext cx="6447915" cy="25961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CEE5A039-2910-9296-1866-C24AFE756733}"/>
              </a:ext>
            </a:extLst>
          </p:cNvPr>
          <p:cNvSpPr/>
          <p:nvPr/>
        </p:nvSpPr>
        <p:spPr>
          <a:xfrm>
            <a:off x="10576439" y="4754345"/>
            <a:ext cx="111921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Drone Tech</a:t>
            </a: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9280AE74-4D6C-D026-3A13-4D69A64661B1}"/>
              </a:ext>
            </a:extLst>
          </p:cNvPr>
          <p:cNvSpPr/>
          <p:nvPr/>
        </p:nvSpPr>
        <p:spPr>
          <a:xfrm>
            <a:off x="11356287" y="5813352"/>
            <a:ext cx="180000" cy="144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8AB8F66-E217-8237-EF9B-9B9C28634FFF}"/>
              </a:ext>
            </a:extLst>
          </p:cNvPr>
          <p:cNvSpPr/>
          <p:nvPr/>
        </p:nvSpPr>
        <p:spPr>
          <a:xfrm>
            <a:off x="5590867" y="3035428"/>
            <a:ext cx="6447915" cy="1456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73EB600F-9FE3-B0BD-905F-160598666886}"/>
              </a:ext>
            </a:extLst>
          </p:cNvPr>
          <p:cNvSpPr/>
          <p:nvPr/>
        </p:nvSpPr>
        <p:spPr>
          <a:xfrm>
            <a:off x="6223166" y="3011768"/>
            <a:ext cx="2263761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Hardware Specifications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05C539AC-661D-FF6C-F81B-B875965BEC2A}"/>
              </a:ext>
            </a:extLst>
          </p:cNvPr>
          <p:cNvSpPr/>
          <p:nvPr/>
        </p:nvSpPr>
        <p:spPr>
          <a:xfrm>
            <a:off x="5576160" y="3366740"/>
            <a:ext cx="286969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Drone Frame : EFT E410P (2)</a:t>
            </a:r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83BD6630-DBBC-2DF5-8AC6-A73D8649AFE8}"/>
              </a:ext>
            </a:extLst>
          </p:cNvPr>
          <p:cNvSpPr/>
          <p:nvPr/>
        </p:nvSpPr>
        <p:spPr>
          <a:xfrm>
            <a:off x="5579284" y="3581072"/>
            <a:ext cx="258275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Battery : 6S Li-Polymer (2)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F7E8C63-9223-6B6F-53A4-F97181B4B20B}"/>
              </a:ext>
            </a:extLst>
          </p:cNvPr>
          <p:cNvSpPr/>
          <p:nvPr/>
        </p:nvSpPr>
        <p:spPr>
          <a:xfrm>
            <a:off x="5575661" y="3793554"/>
            <a:ext cx="254268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: HobbyWing X8 (8)</a:t>
            </a:r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88A6F9B-529C-0E07-A832-62279C1DDD00}"/>
              </a:ext>
            </a:extLst>
          </p:cNvPr>
          <p:cNvSpPr/>
          <p:nvPr/>
        </p:nvSpPr>
        <p:spPr>
          <a:xfrm>
            <a:off x="8342696" y="3744388"/>
            <a:ext cx="345639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Onboard Computer : Raspberry Pi (2)</a:t>
            </a:r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A225D626-DD72-E3F1-ACD5-051F992EDE2C}"/>
              </a:ext>
            </a:extLst>
          </p:cNvPr>
          <p:cNvSpPr/>
          <p:nvPr/>
        </p:nvSpPr>
        <p:spPr>
          <a:xfrm>
            <a:off x="8346387" y="3320691"/>
            <a:ext cx="203613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GPS : Neo-M8N (2)</a:t>
            </a: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FA85E953-1D27-256D-6792-A7E129B349CD}"/>
              </a:ext>
            </a:extLst>
          </p:cNvPr>
          <p:cNvSpPr/>
          <p:nvPr/>
        </p:nvSpPr>
        <p:spPr>
          <a:xfrm>
            <a:off x="8351585" y="3533567"/>
            <a:ext cx="282160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Flight Controller : Pixhawk (2)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860ABD82-97BD-C621-E6F1-101F4B7CF4D5}"/>
              </a:ext>
            </a:extLst>
          </p:cNvPr>
          <p:cNvSpPr/>
          <p:nvPr/>
        </p:nvSpPr>
        <p:spPr>
          <a:xfrm>
            <a:off x="8345923" y="3962865"/>
            <a:ext cx="3696846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Short Range Router : Tenda O3 CPE (4)</a:t>
            </a:r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53AD8481-3BBA-CD43-5AE5-8B7D43600BC7}"/>
              </a:ext>
            </a:extLst>
          </p:cNvPr>
          <p:cNvSpPr/>
          <p:nvPr/>
        </p:nvSpPr>
        <p:spPr>
          <a:xfrm>
            <a:off x="8344945" y="4179756"/>
            <a:ext cx="3786614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Long Range Router : TP-Link CPE710 (2)</a:t>
            </a:r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9D72ED32-3E30-9E4D-6407-201BB4D4256E}"/>
              </a:ext>
            </a:extLst>
          </p:cNvPr>
          <p:cNvSpPr/>
          <p:nvPr/>
        </p:nvSpPr>
        <p:spPr>
          <a:xfrm>
            <a:off x="5579284" y="4001824"/>
            <a:ext cx="2273379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Propellers : 30 inch (8)</a:t>
            </a:r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9BE13A66-FC2D-E093-F2A2-4D0D3711C0AD}"/>
              </a:ext>
            </a:extLst>
          </p:cNvPr>
          <p:cNvSpPr/>
          <p:nvPr/>
        </p:nvSpPr>
        <p:spPr>
          <a:xfrm>
            <a:off x="10666945" y="3012359"/>
            <a:ext cx="132921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 Quantity in ()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2A30C45A-5490-F81E-5E27-9D2F6EEDE2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94211" y="2961186"/>
            <a:ext cx="737805" cy="380039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061" name="Rectangle 1060">
            <a:extLst>
              <a:ext uri="{FF2B5EF4-FFF2-40B4-BE49-F238E27FC236}">
                <a16:creationId xmlns:a16="http://schemas.microsoft.com/office/drawing/2014/main" id="{F3A5EA65-F5C3-FE46-5D55-732287E3130B}"/>
              </a:ext>
            </a:extLst>
          </p:cNvPr>
          <p:cNvSpPr/>
          <p:nvPr/>
        </p:nvSpPr>
        <p:spPr>
          <a:xfrm>
            <a:off x="5581523" y="4208383"/>
            <a:ext cx="1686680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HD Camera (2)</a:t>
            </a:r>
            <a:endParaRPr lang="en-US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C308C4-97A9-7080-C142-722F659B222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171" t="2349" r="4071"/>
          <a:stretch/>
        </p:blipFill>
        <p:spPr>
          <a:xfrm>
            <a:off x="6106368" y="210375"/>
            <a:ext cx="5614860" cy="25836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925115-5936-D5E8-59B3-DB3C1A64E5D3}"/>
              </a:ext>
            </a:extLst>
          </p:cNvPr>
          <p:cNvSpPr/>
          <p:nvPr/>
        </p:nvSpPr>
        <p:spPr>
          <a:xfrm>
            <a:off x="5910520" y="213838"/>
            <a:ext cx="990977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Workflow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4FDBB2-4C51-5041-9AEB-9B6FF8ABD44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16923"/>
          <a:stretch/>
        </p:blipFill>
        <p:spPr>
          <a:xfrm>
            <a:off x="5555122" y="184583"/>
            <a:ext cx="466602" cy="3876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A3174C-772F-5762-920F-3FD083801B68}"/>
              </a:ext>
            </a:extLst>
          </p:cNvPr>
          <p:cNvSpPr txBox="1"/>
          <p:nvPr/>
        </p:nvSpPr>
        <p:spPr>
          <a:xfrm>
            <a:off x="5841002" y="1141721"/>
            <a:ext cx="1484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Send commands to Onboard computer to Drone for real-time communication</a:t>
            </a:r>
            <a:endParaRPr lang="en-IN" sz="1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F78AF-8B6D-A5B5-1EBC-D3006335C8B5}"/>
              </a:ext>
            </a:extLst>
          </p:cNvPr>
          <p:cNvSpPr txBox="1"/>
          <p:nvPr/>
        </p:nvSpPr>
        <p:spPr>
          <a:xfrm>
            <a:off x="10453600" y="2124011"/>
            <a:ext cx="125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Interacts with Application</a:t>
            </a:r>
            <a:endParaRPr lang="en-IN" sz="9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DA865-B0C8-C36E-D3DF-DB243233FB36}"/>
              </a:ext>
            </a:extLst>
          </p:cNvPr>
          <p:cNvSpPr txBox="1"/>
          <p:nvPr/>
        </p:nvSpPr>
        <p:spPr>
          <a:xfrm>
            <a:off x="7119104" y="2386251"/>
            <a:ext cx="153318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Drone Alignment 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98EA6C-143A-0477-6527-0D8C9D715A89}"/>
              </a:ext>
            </a:extLst>
          </p:cNvPr>
          <p:cNvSpPr txBox="1"/>
          <p:nvPr/>
        </p:nvSpPr>
        <p:spPr>
          <a:xfrm>
            <a:off x="7902968" y="2460344"/>
            <a:ext cx="180571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Video Communication App</a:t>
            </a:r>
            <a:endParaRPr lang="en-IN" sz="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D629AE-BCF0-126B-61C4-921A8EAC605A}"/>
              </a:ext>
            </a:extLst>
          </p:cNvPr>
          <p:cNvSpPr txBox="1"/>
          <p:nvPr/>
        </p:nvSpPr>
        <p:spPr>
          <a:xfrm>
            <a:off x="6915105" y="2593299"/>
            <a:ext cx="27991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Device connected to Ground Control Station</a:t>
            </a:r>
            <a:endParaRPr lang="en-IN" sz="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0B34BF-1D02-CA8F-E41E-CE6FD1DEF0A0}"/>
              </a:ext>
            </a:extLst>
          </p:cNvPr>
          <p:cNvSpPr txBox="1"/>
          <p:nvPr/>
        </p:nvSpPr>
        <p:spPr>
          <a:xfrm>
            <a:off x="9132283" y="2485617"/>
            <a:ext cx="153318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Drone Alignment App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B3BD68-93AC-4674-02A6-EEF6F83772F8}"/>
              </a:ext>
            </a:extLst>
          </p:cNvPr>
          <p:cNvSpPr txBox="1"/>
          <p:nvPr/>
        </p:nvSpPr>
        <p:spPr>
          <a:xfrm>
            <a:off x="6180566" y="1923966"/>
            <a:ext cx="1352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/>
              <a:t>Interacts with</a:t>
            </a:r>
          </a:p>
          <a:p>
            <a:pPr algn="ctr"/>
            <a:r>
              <a:rPr lang="en-US" sz="800" b="1" dirty="0"/>
              <a:t> Device</a:t>
            </a:r>
            <a:endParaRPr lang="en-IN" sz="8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BCB8D9-026F-7EE9-4F40-B8F5BE9020C0}"/>
              </a:ext>
            </a:extLst>
          </p:cNvPr>
          <p:cNvSpPr txBox="1"/>
          <p:nvPr/>
        </p:nvSpPr>
        <p:spPr>
          <a:xfrm>
            <a:off x="10393768" y="1282819"/>
            <a:ext cx="14845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Send commands to Onboard computer to Drone for real-time communication</a:t>
            </a:r>
            <a:endParaRPr lang="en-IN" sz="1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838BD2-A400-609B-136E-093CC813973D}"/>
              </a:ext>
            </a:extLst>
          </p:cNvPr>
          <p:cNvSpPr txBox="1"/>
          <p:nvPr/>
        </p:nvSpPr>
        <p:spPr>
          <a:xfrm>
            <a:off x="8257627" y="953091"/>
            <a:ext cx="117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Long Range </a:t>
            </a:r>
          </a:p>
          <a:p>
            <a:pPr algn="ctr"/>
            <a:r>
              <a:rPr lang="en-IN" sz="900" b="1" dirty="0"/>
              <a:t>Communication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3FCA4E-121B-C620-46D2-BFE01F88B333}"/>
              </a:ext>
            </a:extLst>
          </p:cNvPr>
          <p:cNvSpPr/>
          <p:nvPr/>
        </p:nvSpPr>
        <p:spPr>
          <a:xfrm>
            <a:off x="8274533" y="536955"/>
            <a:ext cx="1278529" cy="390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D55007-9806-2CB8-CD65-862FABBDDC0D}"/>
              </a:ext>
            </a:extLst>
          </p:cNvPr>
          <p:cNvSpPr txBox="1"/>
          <p:nvPr/>
        </p:nvSpPr>
        <p:spPr>
          <a:xfrm>
            <a:off x="8298307" y="748276"/>
            <a:ext cx="11719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900" b="1" dirty="0"/>
              <a:t>Line Of Sight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D5461B3-15D2-D248-0013-ADB6D670718C}"/>
              </a:ext>
            </a:extLst>
          </p:cNvPr>
          <p:cNvSpPr/>
          <p:nvPr/>
        </p:nvSpPr>
        <p:spPr>
          <a:xfrm rot="19206162">
            <a:off x="8450026" y="1467720"/>
            <a:ext cx="1357325" cy="139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B02298-935E-3333-DE0B-EB809AC601F9}"/>
              </a:ext>
            </a:extLst>
          </p:cNvPr>
          <p:cNvSpPr/>
          <p:nvPr/>
        </p:nvSpPr>
        <p:spPr>
          <a:xfrm>
            <a:off x="9339839" y="1171584"/>
            <a:ext cx="367645" cy="471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8DB9E0C-CE31-321E-D4E4-2A9BE112A0BF}"/>
              </a:ext>
            </a:extLst>
          </p:cNvPr>
          <p:cNvCxnSpPr>
            <a:cxnSpLocks/>
          </p:cNvCxnSpPr>
          <p:nvPr/>
        </p:nvCxnSpPr>
        <p:spPr>
          <a:xfrm>
            <a:off x="8427002" y="1914539"/>
            <a:ext cx="404824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EEB05A9-8D8B-4386-46D1-EB584D67BD5D}"/>
              </a:ext>
            </a:extLst>
          </p:cNvPr>
          <p:cNvSpPr/>
          <p:nvPr/>
        </p:nvSpPr>
        <p:spPr>
          <a:xfrm>
            <a:off x="9106426" y="1372099"/>
            <a:ext cx="367645" cy="471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E38F91-A768-F965-DFD8-DD4F869AEAC2}"/>
              </a:ext>
            </a:extLst>
          </p:cNvPr>
          <p:cNvSpPr txBox="1"/>
          <p:nvPr/>
        </p:nvSpPr>
        <p:spPr>
          <a:xfrm>
            <a:off x="8357433" y="1442303"/>
            <a:ext cx="12107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Exchange Video streams</a:t>
            </a:r>
            <a:endParaRPr lang="en-IN" sz="1000" b="1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6D2B024-1260-60EB-25D5-88196CDF67C5}"/>
              </a:ext>
            </a:extLst>
          </p:cNvPr>
          <p:cNvSpPr/>
          <p:nvPr/>
        </p:nvSpPr>
        <p:spPr>
          <a:xfrm>
            <a:off x="8484382" y="1945992"/>
            <a:ext cx="232057" cy="8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128E78-5F81-2802-7716-C8ECCA40E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2E92D-E6D0-BDCA-72C3-5900B676204D}"/>
              </a:ext>
            </a:extLst>
          </p:cNvPr>
          <p:cNvSpPr/>
          <p:nvPr/>
        </p:nvSpPr>
        <p:spPr>
          <a:xfrm>
            <a:off x="169682" y="160255"/>
            <a:ext cx="11840066" cy="653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5B3B48-5C2C-AB89-81F5-26F3DBC33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28"/>
          <a:stretch/>
        </p:blipFill>
        <p:spPr>
          <a:xfrm>
            <a:off x="2978870" y="372357"/>
            <a:ext cx="6014301" cy="61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1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8249AF-2A33-D918-2EFA-8B429CB804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52182B-9013-5D10-5765-7F6F66DAE665}"/>
              </a:ext>
            </a:extLst>
          </p:cNvPr>
          <p:cNvSpPr/>
          <p:nvPr/>
        </p:nvSpPr>
        <p:spPr>
          <a:xfrm>
            <a:off x="223886" y="27700"/>
            <a:ext cx="243688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 Diagram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BE973F8-300E-7B16-476D-6766757F253F}"/>
              </a:ext>
            </a:extLst>
          </p:cNvPr>
          <p:cNvSpPr/>
          <p:nvPr/>
        </p:nvSpPr>
        <p:spPr>
          <a:xfrm>
            <a:off x="335896" y="4033592"/>
            <a:ext cx="3817854" cy="2712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DA3178-ADD7-F878-4322-0227E067EB8F}"/>
              </a:ext>
            </a:extLst>
          </p:cNvPr>
          <p:cNvSpPr/>
          <p:nvPr/>
        </p:nvSpPr>
        <p:spPr>
          <a:xfrm>
            <a:off x="1343039" y="4041162"/>
            <a:ext cx="18646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Show Stoppers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8C0E46-DE34-0242-755A-5106E351CA98}"/>
              </a:ext>
            </a:extLst>
          </p:cNvPr>
          <p:cNvSpPr/>
          <p:nvPr/>
        </p:nvSpPr>
        <p:spPr>
          <a:xfrm>
            <a:off x="508095" y="4353310"/>
            <a:ext cx="3470020" cy="6924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3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Line of Sight for drones is necessary to establish communication and establishing LOS is an unavoidable challenge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98B8BD-896F-A919-D769-722234FD06D5}"/>
              </a:ext>
            </a:extLst>
          </p:cNvPr>
          <p:cNvSpPr/>
          <p:nvPr/>
        </p:nvSpPr>
        <p:spPr>
          <a:xfrm>
            <a:off x="505957" y="5055311"/>
            <a:ext cx="3179928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3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3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The maximum distance between the drones is 38 Km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4234B8-F3F4-01C7-0F36-674EB96EFACD}"/>
              </a:ext>
            </a:extLst>
          </p:cNvPr>
          <p:cNvSpPr/>
          <p:nvPr/>
        </p:nvSpPr>
        <p:spPr>
          <a:xfrm>
            <a:off x="505957" y="5576836"/>
            <a:ext cx="3280142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Active jammers may cause obstacle in establishing communication</a:t>
            </a:r>
            <a:endParaRPr lang="en-US" sz="13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14D586-9EC7-B239-495F-2F2A5E50FCB7}"/>
              </a:ext>
            </a:extLst>
          </p:cNvPr>
          <p:cNvSpPr/>
          <p:nvPr/>
        </p:nvSpPr>
        <p:spPr>
          <a:xfrm>
            <a:off x="933251" y="1828800"/>
            <a:ext cx="2224726" cy="21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9BD230-593D-9D32-1A01-0D9DDDE722A2}"/>
              </a:ext>
            </a:extLst>
          </p:cNvPr>
          <p:cNvSpPr/>
          <p:nvPr/>
        </p:nvSpPr>
        <p:spPr>
          <a:xfrm>
            <a:off x="1085651" y="1981200"/>
            <a:ext cx="2224726" cy="216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C99ADD-C01D-A7F8-390C-9C7DA4023BA8}"/>
              </a:ext>
            </a:extLst>
          </p:cNvPr>
          <p:cNvSpPr/>
          <p:nvPr/>
        </p:nvSpPr>
        <p:spPr>
          <a:xfrm>
            <a:off x="505957" y="6118392"/>
            <a:ext cx="3621417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  <a:sym typeface="Wingdings" panose="05000000000000000000" pitchFamily="2" charset="2"/>
              </a:rPr>
              <a:t> </a:t>
            </a:r>
            <a:r>
              <a:rPr lang="en-US" sz="13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Legal Permissions are required to operate drones with private connection</a:t>
            </a:r>
            <a:endParaRPr lang="en-US" sz="13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92AFCF-EFE2-34FA-1498-64927827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493381"/>
            <a:ext cx="6721335" cy="3416547"/>
          </a:xfrm>
          <a:prstGeom prst="rect">
            <a:avLst/>
          </a:prstGeom>
          <a:ln w="28575">
            <a:noFill/>
          </a:ln>
          <a:effectLst>
            <a:glow rad="139700">
              <a:schemeClr val="tx1">
                <a:alpha val="40000"/>
              </a:schemeClr>
            </a:glo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2258CB-0E9F-0C90-803F-A6ABE972D50E}"/>
              </a:ext>
            </a:extLst>
          </p:cNvPr>
          <p:cNvSpPr/>
          <p:nvPr/>
        </p:nvSpPr>
        <p:spPr>
          <a:xfrm>
            <a:off x="4323811" y="4033592"/>
            <a:ext cx="7742498" cy="27127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9DEA65-0F98-0B13-49F1-6BF8C31F6EF2}"/>
              </a:ext>
            </a:extLst>
          </p:cNvPr>
          <p:cNvSpPr/>
          <p:nvPr/>
        </p:nvSpPr>
        <p:spPr>
          <a:xfrm>
            <a:off x="6669100" y="4042730"/>
            <a:ext cx="29803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 Cases of the Product</a:t>
            </a:r>
            <a:endParaRPr lang="en-US" sz="1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0FDAE26-F6B0-8541-013A-86D03424D676}"/>
              </a:ext>
            </a:extLst>
          </p:cNvPr>
          <p:cNvSpPr/>
          <p:nvPr/>
        </p:nvSpPr>
        <p:spPr>
          <a:xfrm>
            <a:off x="7202553" y="383924"/>
            <a:ext cx="256993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AeroLink Application</a:t>
            </a: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B32735D3-94E5-F21E-9EE0-0918C92AD5DD}"/>
              </a:ext>
            </a:extLst>
          </p:cNvPr>
          <p:cNvSpPr/>
          <p:nvPr/>
        </p:nvSpPr>
        <p:spPr>
          <a:xfrm>
            <a:off x="4415501" y="4464009"/>
            <a:ext cx="2054426" cy="478432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386489-7C03-C9CF-6757-9CDAD7D13ED6}"/>
              </a:ext>
            </a:extLst>
          </p:cNvPr>
          <p:cNvSpPr/>
          <p:nvPr/>
        </p:nvSpPr>
        <p:spPr>
          <a:xfrm>
            <a:off x="4400514" y="4527984"/>
            <a:ext cx="192621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Wars &amp; Military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DAE67EE4-8DED-86C2-D150-59ABF0D1EDC9}"/>
              </a:ext>
            </a:extLst>
          </p:cNvPr>
          <p:cNvSpPr/>
          <p:nvPr/>
        </p:nvSpPr>
        <p:spPr>
          <a:xfrm>
            <a:off x="6232680" y="4468760"/>
            <a:ext cx="4917431" cy="46901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B2102E9-F67E-6A19-199B-5467493EE4C5}"/>
              </a:ext>
            </a:extLst>
          </p:cNvPr>
          <p:cNvSpPr/>
          <p:nvPr/>
        </p:nvSpPr>
        <p:spPr>
          <a:xfrm>
            <a:off x="6180611" y="4409872"/>
            <a:ext cx="496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Drones can be used to gather intelligence, acquire and designate targets, and relay communications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718744E8-E14E-B0CB-6D99-CD2DD76E699D}"/>
              </a:ext>
            </a:extLst>
          </p:cNvPr>
          <p:cNvSpPr/>
          <p:nvPr/>
        </p:nvSpPr>
        <p:spPr>
          <a:xfrm flipH="1">
            <a:off x="7035239" y="5016522"/>
            <a:ext cx="4942878" cy="465168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187691B-D02F-B763-8E49-630C7C0C48DF}"/>
              </a:ext>
            </a:extLst>
          </p:cNvPr>
          <p:cNvSpPr/>
          <p:nvPr/>
        </p:nvSpPr>
        <p:spPr>
          <a:xfrm flipH="1">
            <a:off x="5093620" y="5017081"/>
            <a:ext cx="2196448" cy="466493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B9E7D27-E0E8-0DFA-A6F0-6D9A18E95468}"/>
              </a:ext>
            </a:extLst>
          </p:cNvPr>
          <p:cNvSpPr/>
          <p:nvPr/>
        </p:nvSpPr>
        <p:spPr>
          <a:xfrm>
            <a:off x="7109384" y="4969197"/>
            <a:ext cx="496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Drones can be used to communicate, assess, and search and rescue in disaster zones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9959B7-F652-06CF-C017-46CADED2562F}"/>
              </a:ext>
            </a:extLst>
          </p:cNvPr>
          <p:cNvSpPr/>
          <p:nvPr/>
        </p:nvSpPr>
        <p:spPr>
          <a:xfrm>
            <a:off x="5092815" y="5078872"/>
            <a:ext cx="2046318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Disaster Management</a:t>
            </a:r>
          </a:p>
        </p:txBody>
      </p:sp>
      <p:sp>
        <p:nvSpPr>
          <p:cNvPr id="52" name="Arrow: Pentagon 51">
            <a:extLst>
              <a:ext uri="{FF2B5EF4-FFF2-40B4-BE49-F238E27FC236}">
                <a16:creationId xmlns:a16="http://schemas.microsoft.com/office/drawing/2014/main" id="{D2B58875-F0EB-7555-D000-487963AEC2C6}"/>
              </a:ext>
            </a:extLst>
          </p:cNvPr>
          <p:cNvSpPr/>
          <p:nvPr/>
        </p:nvSpPr>
        <p:spPr>
          <a:xfrm>
            <a:off x="4396645" y="5564951"/>
            <a:ext cx="2054426" cy="478432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Chevron 52">
            <a:extLst>
              <a:ext uri="{FF2B5EF4-FFF2-40B4-BE49-F238E27FC236}">
                <a16:creationId xmlns:a16="http://schemas.microsoft.com/office/drawing/2014/main" id="{2973A17C-6B56-92C7-80FE-75499F4ACA32}"/>
              </a:ext>
            </a:extLst>
          </p:cNvPr>
          <p:cNvSpPr/>
          <p:nvPr/>
        </p:nvSpPr>
        <p:spPr>
          <a:xfrm>
            <a:off x="6204397" y="5560274"/>
            <a:ext cx="4768403" cy="481057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3C7ED3-00A0-110F-E53C-6FE90BEA72CA}"/>
              </a:ext>
            </a:extLst>
          </p:cNvPr>
          <p:cNvSpPr/>
          <p:nvPr/>
        </p:nvSpPr>
        <p:spPr>
          <a:xfrm>
            <a:off x="6100700" y="5515948"/>
            <a:ext cx="511090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Drones can establish reliable communication links in </a:t>
            </a:r>
          </a:p>
          <a:p>
            <a:pPr algn="ctr"/>
            <a:r>
              <a:rPr lang="en-I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remote areas, enabling essential operations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788B91-F742-BBCF-14E3-EB46E537D53D}"/>
              </a:ext>
            </a:extLst>
          </p:cNvPr>
          <p:cNvSpPr/>
          <p:nvPr/>
        </p:nvSpPr>
        <p:spPr>
          <a:xfrm>
            <a:off x="4364372" y="5528795"/>
            <a:ext cx="192621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Remote Area Connectivity</a:t>
            </a:r>
          </a:p>
        </p:txBody>
      </p:sp>
      <p:pic>
        <p:nvPicPr>
          <p:cNvPr id="1028" name="Picture 4" descr="Pin on Social Media Icons Tips">
            <a:extLst>
              <a:ext uri="{FF2B5EF4-FFF2-40B4-BE49-F238E27FC236}">
                <a16:creationId xmlns:a16="http://schemas.microsoft.com/office/drawing/2014/main" id="{B192D3FD-7144-C427-FE7C-B88C35C2C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1" b="89844" l="8008" r="91211">
                        <a14:foregroundMark x1="91406" y1="43945" x2="91406" y2="43945"/>
                        <a14:foregroundMark x1="91211" y1="58008" x2="91211" y2="58008"/>
                        <a14:foregroundMark x1="8008" y1="56836" x2="8008" y2="568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0458" y="4357183"/>
            <a:ext cx="692084" cy="69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saster - Free ecology and environment icons">
            <a:extLst>
              <a:ext uri="{FF2B5EF4-FFF2-40B4-BE49-F238E27FC236}">
                <a16:creationId xmlns:a16="http://schemas.microsoft.com/office/drawing/2014/main" id="{25F931B8-8015-6308-60A0-F093EEB2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25" y="4999904"/>
            <a:ext cx="528224" cy="52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ural Area Icon - Download in Flat Style">
            <a:extLst>
              <a:ext uri="{FF2B5EF4-FFF2-40B4-BE49-F238E27FC236}">
                <a16:creationId xmlns:a16="http://schemas.microsoft.com/office/drawing/2014/main" id="{35052242-F712-41EA-3B5A-D08026FD9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5015" y="5532633"/>
            <a:ext cx="567670" cy="56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otspot - Free communications icons">
            <a:extLst>
              <a:ext uri="{FF2B5EF4-FFF2-40B4-BE49-F238E27FC236}">
                <a16:creationId xmlns:a16="http://schemas.microsoft.com/office/drawing/2014/main" id="{88DB6609-5663-BBB7-44A5-9685D5779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006" y="6113549"/>
            <a:ext cx="478432" cy="4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Arrow: Pentagon 55">
            <a:extLst>
              <a:ext uri="{FF2B5EF4-FFF2-40B4-BE49-F238E27FC236}">
                <a16:creationId xmlns:a16="http://schemas.microsoft.com/office/drawing/2014/main" id="{50AEC68E-6168-7184-5E57-9D9452803872}"/>
              </a:ext>
            </a:extLst>
          </p:cNvPr>
          <p:cNvSpPr/>
          <p:nvPr/>
        </p:nvSpPr>
        <p:spPr>
          <a:xfrm flipH="1">
            <a:off x="7065088" y="6121033"/>
            <a:ext cx="4907282" cy="465168"/>
          </a:xfrm>
          <a:prstGeom prst="homePlat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Arrow: Chevron 56">
            <a:extLst>
              <a:ext uri="{FF2B5EF4-FFF2-40B4-BE49-F238E27FC236}">
                <a16:creationId xmlns:a16="http://schemas.microsoft.com/office/drawing/2014/main" id="{4ECB26D1-1F23-B103-A51F-864755E30CB3}"/>
              </a:ext>
            </a:extLst>
          </p:cNvPr>
          <p:cNvSpPr/>
          <p:nvPr/>
        </p:nvSpPr>
        <p:spPr>
          <a:xfrm flipH="1">
            <a:off x="5123469" y="6121592"/>
            <a:ext cx="2196448" cy="466493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BF169D7-6791-34E7-7DF8-3D7C4666C019}"/>
              </a:ext>
            </a:extLst>
          </p:cNvPr>
          <p:cNvSpPr/>
          <p:nvPr/>
        </p:nvSpPr>
        <p:spPr>
          <a:xfrm>
            <a:off x="5157803" y="6190249"/>
            <a:ext cx="2044750" cy="2923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3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Internet Tethering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7F65A7E-269C-BAD6-3379-775F606A22B9}"/>
              </a:ext>
            </a:extLst>
          </p:cNvPr>
          <p:cNvSpPr/>
          <p:nvPr/>
        </p:nvSpPr>
        <p:spPr>
          <a:xfrm>
            <a:off x="7110952" y="6073705"/>
            <a:ext cx="4969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Drones can be used to establish and provide backup connectivity, and deliver internet to disaster zones</a:t>
            </a:r>
            <a:endParaRPr lang="en-US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A7DE5BA-571D-986A-5076-25A8CB037EFC}"/>
              </a:ext>
            </a:extLst>
          </p:cNvPr>
          <p:cNvSpPr/>
          <p:nvPr/>
        </p:nvSpPr>
        <p:spPr>
          <a:xfrm>
            <a:off x="5625392" y="1050919"/>
            <a:ext cx="1217069" cy="9387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Long Range </a:t>
            </a:r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connection 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established</a:t>
            </a:r>
          </a:p>
          <a:p>
            <a:pPr algn="ctr"/>
            <a:r>
              <a:rPr lang="en-US" sz="11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b/w Drone A and Drone B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4ED1BC4-D20E-7A01-7DC7-B02A3CB0CE79}"/>
              </a:ext>
            </a:extLst>
          </p:cNvPr>
          <p:cNvSpPr/>
          <p:nvPr/>
        </p:nvSpPr>
        <p:spPr>
          <a:xfrm>
            <a:off x="5726040" y="1001293"/>
            <a:ext cx="1013279" cy="1073384"/>
          </a:xfrm>
          <a:prstGeom prst="round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6FA0A12-2590-4618-4335-DAACF2D91C33}"/>
              </a:ext>
            </a:extLst>
          </p:cNvPr>
          <p:cNvSpPr/>
          <p:nvPr/>
        </p:nvSpPr>
        <p:spPr>
          <a:xfrm>
            <a:off x="3441290" y="1981200"/>
            <a:ext cx="458584" cy="146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94B894E-3DC7-CAA3-F6E3-7A032B1E088E}"/>
              </a:ext>
            </a:extLst>
          </p:cNvPr>
          <p:cNvSpPr/>
          <p:nvPr/>
        </p:nvSpPr>
        <p:spPr>
          <a:xfrm>
            <a:off x="3339036" y="1944133"/>
            <a:ext cx="67678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Wireless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003F30E-7AEF-F2B4-68D5-D9948C7FB7C7}"/>
              </a:ext>
            </a:extLst>
          </p:cNvPr>
          <p:cNvSpPr/>
          <p:nvPr/>
        </p:nvSpPr>
        <p:spPr>
          <a:xfrm>
            <a:off x="405167" y="1336979"/>
            <a:ext cx="1376499" cy="415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F8A97DD-669C-A4FE-CB5D-20247B648507}"/>
              </a:ext>
            </a:extLst>
          </p:cNvPr>
          <p:cNvSpPr/>
          <p:nvPr/>
        </p:nvSpPr>
        <p:spPr>
          <a:xfrm>
            <a:off x="360912" y="1327919"/>
            <a:ext cx="1521570" cy="3847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800" b="0" cap="none" spc="0" dirty="0">
                <a:ln w="0"/>
                <a:solidFill>
                  <a:srgbClr val="C00000"/>
                </a:solidFill>
              </a:rPr>
              <a:t>1. Video Communication App</a:t>
            </a:r>
          </a:p>
          <a:p>
            <a:endParaRPr lang="en-US" sz="300" b="0" cap="none" spc="0" dirty="0">
              <a:ln w="0"/>
              <a:solidFill>
                <a:srgbClr val="C00000"/>
              </a:solidFill>
            </a:endParaRPr>
          </a:p>
          <a:p>
            <a:r>
              <a:rPr lang="en-US" sz="800" b="0" cap="none" spc="0" dirty="0">
                <a:ln w="0"/>
                <a:solidFill>
                  <a:srgbClr val="C00000"/>
                </a:solidFill>
              </a:rPr>
              <a:t>2. Drone Alignment App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2D6845-88C5-0766-7606-3292435C0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4855" y="817726"/>
            <a:ext cx="4887897" cy="2783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10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128E78-5F81-2802-7716-C8ECCA40E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2E92D-E6D0-BDCA-72C3-5900B676204D}"/>
              </a:ext>
            </a:extLst>
          </p:cNvPr>
          <p:cNvSpPr/>
          <p:nvPr/>
        </p:nvSpPr>
        <p:spPr>
          <a:xfrm>
            <a:off x="169682" y="160255"/>
            <a:ext cx="11840066" cy="653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Video call concept. Lovers are having video call using the smartphone.  Human hand hold device with people on screen. Vector flat cartoon  illustration Stock Vector | Adobe Stock">
            <a:extLst>
              <a:ext uri="{FF2B5EF4-FFF2-40B4-BE49-F238E27FC236}">
                <a16:creationId xmlns:a16="http://schemas.microsoft.com/office/drawing/2014/main" id="{BEE89DE2-BC1B-D51E-2178-222A86A14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4959" r="905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06" r="11342"/>
          <a:stretch/>
        </p:blipFill>
        <p:spPr bwMode="auto">
          <a:xfrm>
            <a:off x="414777" y="1234725"/>
            <a:ext cx="3355942" cy="438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WhatsApp Video 2024-01-02 at 10.50.04_123fc107">
            <a:hlinkClick r:id="" action="ppaction://media"/>
            <a:extLst>
              <a:ext uri="{FF2B5EF4-FFF2-40B4-BE49-F238E27FC236}">
                <a16:creationId xmlns:a16="http://schemas.microsoft.com/office/drawing/2014/main" id="{0B3AFEBD-727B-6AFF-6188-FC2EFCA2C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73506" y="188536"/>
            <a:ext cx="2865438" cy="6461125"/>
          </a:xfrm>
          <a:prstGeom prst="rect">
            <a:avLst/>
          </a:prstGeom>
        </p:spPr>
      </p:pic>
      <p:pic>
        <p:nvPicPr>
          <p:cNvPr id="7" name="WhatsApp Video 2024-01-02 at 10.50.05_f78a994e">
            <a:hlinkClick r:id="" action="ppaction://media"/>
            <a:extLst>
              <a:ext uri="{FF2B5EF4-FFF2-40B4-BE49-F238E27FC236}">
                <a16:creationId xmlns:a16="http://schemas.microsoft.com/office/drawing/2014/main" id="{554D235C-A1C9-6A38-C53D-5DE6AC15958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4284" y="188536"/>
            <a:ext cx="3086100" cy="643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0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3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128E78-5F81-2802-7716-C8ECCA40E66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2E92D-E6D0-BDCA-72C3-5900B676204D}"/>
              </a:ext>
            </a:extLst>
          </p:cNvPr>
          <p:cNvSpPr/>
          <p:nvPr/>
        </p:nvSpPr>
        <p:spPr>
          <a:xfrm>
            <a:off x="169682" y="160255"/>
            <a:ext cx="11840066" cy="653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WhatsApp Video 2024-01-03 at 21.15.44_d09045fb">
            <a:hlinkClick r:id="" action="ppaction://media"/>
            <a:extLst>
              <a:ext uri="{FF2B5EF4-FFF2-40B4-BE49-F238E27FC236}">
                <a16:creationId xmlns:a16="http://schemas.microsoft.com/office/drawing/2014/main" id="{6BF3CF73-8813-8930-9DF9-162BB3095D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025" y="356328"/>
            <a:ext cx="11462174" cy="615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6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451</Words>
  <Application>Microsoft Office PowerPoint</Application>
  <PresentationFormat>Widescreen</PresentationFormat>
  <Paragraphs>69</Paragraphs>
  <Slides>6</Slides>
  <Notes>6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Comic Sans MS</vt:lpstr>
      <vt:lpstr>Arial</vt:lpstr>
      <vt:lpstr>Aptos Display</vt:lpstr>
      <vt:lpstr>Franklin Gothic</vt:lpstr>
      <vt:lpstr>Calibri</vt:lpstr>
      <vt:lpstr>Libre Franklin</vt:lpstr>
      <vt:lpstr>Noto Sans Symbols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Details of the Team and Problem Statement</dc:title>
  <dc:creator>Sarim Moin</dc:creator>
  <cp:lastModifiedBy>KAMESH MSN</cp:lastModifiedBy>
  <cp:revision>389</cp:revision>
  <dcterms:created xsi:type="dcterms:W3CDTF">2022-02-11T07:14:46Z</dcterms:created>
  <dcterms:modified xsi:type="dcterms:W3CDTF">2024-01-22T23:51:47Z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